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302" r:id="rId2"/>
    <p:sldId id="257" r:id="rId3"/>
    <p:sldId id="320" r:id="rId4"/>
    <p:sldId id="307" r:id="rId5"/>
    <p:sldId id="339" r:id="rId6"/>
    <p:sldId id="354" r:id="rId7"/>
    <p:sldId id="340" r:id="rId8"/>
    <p:sldId id="355" r:id="rId9"/>
    <p:sldId id="356" r:id="rId10"/>
    <p:sldId id="357" r:id="rId11"/>
    <p:sldId id="358" r:id="rId12"/>
    <p:sldId id="359" r:id="rId13"/>
    <p:sldId id="360" r:id="rId14"/>
    <p:sldId id="361" r:id="rId15"/>
    <p:sldId id="362" r:id="rId16"/>
    <p:sldId id="363" r:id="rId17"/>
    <p:sldId id="364" r:id="rId18"/>
    <p:sldId id="341" r:id="rId19"/>
    <p:sldId id="365" r:id="rId20"/>
    <p:sldId id="366" r:id="rId21"/>
    <p:sldId id="369" r:id="rId22"/>
    <p:sldId id="370" r:id="rId23"/>
    <p:sldId id="367" r:id="rId24"/>
    <p:sldId id="301" r:id="rId25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28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412" autoAdjust="0"/>
    <p:restoredTop sz="86323" autoAdjust="0"/>
  </p:normalViewPr>
  <p:slideViewPr>
    <p:cSldViewPr>
      <p:cViewPr varScale="1">
        <p:scale>
          <a:sx n="74" d="100"/>
          <a:sy n="74" d="100"/>
        </p:scale>
        <p:origin x="-125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27/07/1441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27/07/1441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27/07/1441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27/07/1441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27/07/1441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27/07/1441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8B77032-BEEF-4064-877E-C112AA29B223}" type="datetimeFigureOut">
              <a:rPr lang="ar-EG" smtClean="0"/>
              <a:pPr/>
              <a:t>27/07/1441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1115616" y="731520"/>
            <a:ext cx="8028384" cy="347472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Low">
              <a:buNone/>
            </a:pPr>
            <a:r>
              <a:rPr lang="ar-EG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صفات الحروف</a:t>
            </a:r>
          </a:p>
          <a:p>
            <a:pPr algn="justLow">
              <a:buNone/>
            </a:pPr>
            <a:r>
              <a:rPr lang="ar-EG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دبلوم مهني شعبة اضطرابات تواصل</a:t>
            </a:r>
            <a:endParaRPr lang="ar-EG" sz="44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85852" y="5143512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Simplified Arabic" pitchFamily="2" charset="-78"/>
              </a:rPr>
              <a:t>إعداد</a:t>
            </a:r>
            <a:br>
              <a:rPr lang="ar-EG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Simplified Arabic" pitchFamily="2" charset="-78"/>
              </a:rPr>
            </a:br>
            <a:r>
              <a:rPr lang="ar-EG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Simplified Arabic" pitchFamily="2" charset="-78"/>
              </a:rPr>
              <a:t>د. حازم شوقي الطنطاوي</a:t>
            </a:r>
            <a:endParaRPr lang="ar-EG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Simplified Arabic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ar-EG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justLow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justLow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algn="justLow">
              <a:lnSpc>
                <a:spcPct val="90000"/>
              </a:lnSpc>
            </a:pPr>
            <a:r>
              <a:rPr lang="ar-EG" sz="3600" b="1" dirty="0" smtClean="0">
                <a:solidFill>
                  <a:srgbClr val="C00000"/>
                </a:solidFill>
              </a:rPr>
              <a:t>التوسط: </a:t>
            </a:r>
            <a:r>
              <a:rPr lang="ar-SA" sz="3200" b="1" dirty="0" smtClean="0">
                <a:solidFill>
                  <a:srgbClr val="C00000"/>
                </a:solidFill>
              </a:rPr>
              <a:t> </a:t>
            </a:r>
            <a:endParaRPr lang="ar-EG" sz="3200" b="1" dirty="0" smtClean="0">
              <a:solidFill>
                <a:srgbClr val="C00000"/>
              </a:solidFill>
            </a:endParaRPr>
          </a:p>
          <a:p>
            <a:pPr algn="justLow">
              <a:lnSpc>
                <a:spcPct val="90000"/>
              </a:lnSpc>
            </a:pPr>
            <a:r>
              <a:rPr lang="ar-EG" sz="3200" b="1" dirty="0">
                <a:solidFill>
                  <a:srgbClr val="C00000"/>
                </a:solidFill>
              </a:rPr>
              <a:t> </a:t>
            </a:r>
            <a:r>
              <a:rPr lang="ar-EG" sz="3200" b="1" dirty="0" smtClean="0">
                <a:solidFill>
                  <a:srgbClr val="C00000"/>
                </a:solidFill>
              </a:rPr>
              <a:t>         </a:t>
            </a:r>
            <a:r>
              <a:rPr lang="ar-EG" sz="3200" b="1" dirty="0" smtClean="0"/>
              <a:t>اعتدال الصوت عند النطق بالحرف، لعدم كمال انحباسه كما في الشدة، وعدم كمال جريانه كما الرخاوة.</a:t>
            </a:r>
          </a:p>
          <a:p>
            <a:pPr algn="justLow">
              <a:lnSpc>
                <a:spcPct val="90000"/>
              </a:lnSpc>
            </a:pPr>
            <a:endParaRPr lang="ar-EG" sz="3600" b="1" dirty="0" smtClean="0"/>
          </a:p>
          <a:p>
            <a:pPr algn="justLow"/>
            <a:r>
              <a:rPr lang="ar-EG" sz="3600" b="1" dirty="0"/>
              <a:t> </a:t>
            </a:r>
            <a:r>
              <a:rPr lang="ar-EG" sz="3600" b="1" dirty="0" smtClean="0"/>
              <a:t>     وحروفه خمسة حروف، مجموعة في </a:t>
            </a:r>
          </a:p>
          <a:p>
            <a:pPr algn="justLow"/>
            <a:r>
              <a:rPr lang="ar-EG" sz="3600" b="1" dirty="0"/>
              <a:t> </a:t>
            </a:r>
            <a:r>
              <a:rPr lang="ar-EG" sz="3600" b="1" dirty="0" smtClean="0"/>
              <a:t>    «لن عمر». والشدة والتوسط ضدهما الرخاوة.</a:t>
            </a:r>
            <a:endParaRPr lang="en-US" sz="3600" b="1" dirty="0"/>
          </a:p>
          <a:p>
            <a:pPr algn="justLow"/>
            <a:endParaRPr lang="ar-EG" sz="3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تابع الصفات التي لها ضد: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126107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justLow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justLow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algn="justLow">
              <a:lnSpc>
                <a:spcPct val="90000"/>
              </a:lnSpc>
            </a:pPr>
            <a:r>
              <a:rPr lang="ar-EG" sz="3600" b="1" dirty="0" smtClean="0">
                <a:solidFill>
                  <a:srgbClr val="C00000"/>
                </a:solidFill>
              </a:rPr>
              <a:t>الرخاوة: </a:t>
            </a:r>
            <a:r>
              <a:rPr lang="ar-SA" sz="3200" b="1" dirty="0" smtClean="0">
                <a:solidFill>
                  <a:srgbClr val="C00000"/>
                </a:solidFill>
              </a:rPr>
              <a:t> </a:t>
            </a:r>
            <a:endParaRPr lang="ar-EG" sz="3200" b="1" dirty="0" smtClean="0">
              <a:solidFill>
                <a:srgbClr val="C00000"/>
              </a:solidFill>
            </a:endParaRPr>
          </a:p>
          <a:p>
            <a:pPr algn="justLow">
              <a:lnSpc>
                <a:spcPct val="90000"/>
              </a:lnSpc>
            </a:pPr>
            <a:r>
              <a:rPr lang="ar-EG" sz="3200" b="1" dirty="0">
                <a:solidFill>
                  <a:srgbClr val="C00000"/>
                </a:solidFill>
              </a:rPr>
              <a:t> </a:t>
            </a:r>
            <a:r>
              <a:rPr lang="ar-SA" sz="3600" b="1" dirty="0"/>
              <a:t>هي جريان الصوت مع الحرف لضعفه في المخرج وهي من صفات الضعف وضدها: الشدة: التوسط</a:t>
            </a:r>
            <a:r>
              <a:rPr lang="ar-EG" sz="3600" b="1" dirty="0"/>
              <a:t>.</a:t>
            </a:r>
            <a:endParaRPr lang="en-US" sz="3600" b="1" dirty="0"/>
          </a:p>
          <a:p>
            <a:pPr algn="justLow"/>
            <a:r>
              <a:rPr lang="ar-EG" sz="3600" b="1" dirty="0" smtClean="0"/>
              <a:t>     </a:t>
            </a:r>
          </a:p>
          <a:p>
            <a:pPr algn="justLow"/>
            <a:r>
              <a:rPr lang="ar-EG" sz="3600" b="1" dirty="0"/>
              <a:t> </a:t>
            </a:r>
            <a:r>
              <a:rPr lang="ar-EG" sz="3600" b="1" dirty="0" smtClean="0"/>
              <a:t>     وحروفه هي الباقية من حروف الهجاء بعد حروف الشدة والتوسط</a:t>
            </a:r>
            <a:endParaRPr lang="en-US" sz="3600" b="1" dirty="0"/>
          </a:p>
          <a:p>
            <a:pPr algn="justLow"/>
            <a:endParaRPr lang="ar-EG" sz="3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تابع الصفات التي لها ضد: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126107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justLow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justLow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algn="justLow">
              <a:lnSpc>
                <a:spcPct val="90000"/>
              </a:lnSpc>
            </a:pPr>
            <a:r>
              <a:rPr lang="ar-EG" sz="3600" b="1" dirty="0" smtClean="0">
                <a:solidFill>
                  <a:srgbClr val="C00000"/>
                </a:solidFill>
              </a:rPr>
              <a:t>الاستعلاء: </a:t>
            </a:r>
            <a:r>
              <a:rPr lang="ar-SA" sz="3200" b="1" dirty="0" smtClean="0">
                <a:solidFill>
                  <a:srgbClr val="C00000"/>
                </a:solidFill>
              </a:rPr>
              <a:t> </a:t>
            </a:r>
            <a:endParaRPr lang="ar-EG" sz="3200" b="1" dirty="0" smtClean="0">
              <a:solidFill>
                <a:srgbClr val="C00000"/>
              </a:solidFill>
            </a:endParaRPr>
          </a:p>
          <a:p>
            <a:pPr algn="justLow">
              <a:lnSpc>
                <a:spcPct val="90000"/>
              </a:lnSpc>
            </a:pPr>
            <a:r>
              <a:rPr lang="ar-EG" sz="3200" b="1" dirty="0">
                <a:solidFill>
                  <a:srgbClr val="C00000"/>
                </a:solidFill>
              </a:rPr>
              <a:t> </a:t>
            </a:r>
            <a:r>
              <a:rPr lang="ar-SA" sz="3600" b="1" dirty="0"/>
              <a:t>هي </a:t>
            </a:r>
            <a:r>
              <a:rPr lang="ar-EG" sz="3600" b="1" dirty="0" smtClean="0"/>
              <a:t>ارتفاع اللسان إلى الحنك الأعلى عند النطق بالحرف.</a:t>
            </a:r>
            <a:endParaRPr lang="en-US" sz="3600" b="1" dirty="0"/>
          </a:p>
          <a:p>
            <a:pPr algn="justLow"/>
            <a:r>
              <a:rPr lang="ar-EG" sz="3600" b="1" dirty="0" smtClean="0"/>
              <a:t>     </a:t>
            </a:r>
          </a:p>
          <a:p>
            <a:pPr algn="justLow"/>
            <a:r>
              <a:rPr lang="ar-EG" sz="3600" b="1" dirty="0"/>
              <a:t> </a:t>
            </a:r>
            <a:r>
              <a:rPr lang="ar-EG" sz="3600" b="1" dirty="0" smtClean="0"/>
              <a:t>     وحروفه سبعة مجموعة في « خص ضغط قظ». وضده </a:t>
            </a:r>
            <a:r>
              <a:rPr lang="ar-EG" sz="3600" b="1" dirty="0" err="1" smtClean="0"/>
              <a:t>الاستفال</a:t>
            </a:r>
            <a:r>
              <a:rPr lang="ar-EG" sz="3600" b="1" dirty="0" smtClean="0"/>
              <a:t>.</a:t>
            </a:r>
            <a:endParaRPr lang="en-US" sz="3600" b="1" dirty="0"/>
          </a:p>
          <a:p>
            <a:pPr algn="justLow"/>
            <a:endParaRPr lang="ar-EG" sz="3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تابع الصفات التي لها ضد: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75411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justLow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justLow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algn="justLow">
              <a:lnSpc>
                <a:spcPct val="90000"/>
              </a:lnSpc>
            </a:pPr>
            <a:r>
              <a:rPr lang="ar-EG" sz="3600" b="1" dirty="0" err="1" smtClean="0">
                <a:solidFill>
                  <a:srgbClr val="C00000"/>
                </a:solidFill>
              </a:rPr>
              <a:t>الاستفال</a:t>
            </a:r>
            <a:r>
              <a:rPr lang="ar-EG" sz="3600" b="1" dirty="0" smtClean="0">
                <a:solidFill>
                  <a:srgbClr val="C00000"/>
                </a:solidFill>
              </a:rPr>
              <a:t>: </a:t>
            </a:r>
            <a:r>
              <a:rPr lang="ar-SA" sz="3200" b="1" dirty="0" smtClean="0">
                <a:solidFill>
                  <a:srgbClr val="C00000"/>
                </a:solidFill>
              </a:rPr>
              <a:t> </a:t>
            </a:r>
            <a:endParaRPr lang="ar-EG" sz="3200" b="1" dirty="0" smtClean="0">
              <a:solidFill>
                <a:srgbClr val="C00000"/>
              </a:solidFill>
            </a:endParaRPr>
          </a:p>
          <a:p>
            <a:pPr algn="justLow">
              <a:lnSpc>
                <a:spcPct val="90000"/>
              </a:lnSpc>
            </a:pPr>
            <a:r>
              <a:rPr lang="ar-EG" sz="3200" b="1" dirty="0">
                <a:solidFill>
                  <a:srgbClr val="C00000"/>
                </a:solidFill>
              </a:rPr>
              <a:t> </a:t>
            </a:r>
            <a:r>
              <a:rPr lang="ar-EG" sz="3200" b="1" dirty="0" smtClean="0">
                <a:solidFill>
                  <a:srgbClr val="C00000"/>
                </a:solidFill>
              </a:rPr>
              <a:t>    </a:t>
            </a:r>
            <a:r>
              <a:rPr lang="ar-SA" sz="3600" b="1" dirty="0" smtClean="0"/>
              <a:t>هي </a:t>
            </a:r>
            <a:r>
              <a:rPr lang="ar-EG" sz="3600" b="1" dirty="0" smtClean="0"/>
              <a:t>انخفاض اللسان بالحرف وعدم ارتفاعه إلى الحنك الأعلى عند النطق به.</a:t>
            </a:r>
            <a:endParaRPr lang="en-US" sz="3600" b="1" dirty="0"/>
          </a:p>
          <a:p>
            <a:pPr algn="justLow"/>
            <a:r>
              <a:rPr lang="ar-EG" sz="3600" b="1" dirty="0" smtClean="0"/>
              <a:t>     </a:t>
            </a:r>
          </a:p>
          <a:p>
            <a:pPr algn="justLow"/>
            <a:r>
              <a:rPr lang="ar-EG" sz="3600" b="1" dirty="0"/>
              <a:t> </a:t>
            </a:r>
            <a:r>
              <a:rPr lang="ar-EG" sz="3600" b="1" dirty="0" smtClean="0"/>
              <a:t>     </a:t>
            </a:r>
            <a:r>
              <a:rPr lang="ar-EG" sz="3600" b="1" dirty="0" smtClean="0">
                <a:solidFill>
                  <a:srgbClr val="FF0000"/>
                </a:solidFill>
              </a:rPr>
              <a:t>وحروفه اثنان وعشرون حرفا هي الباقية بعد أحرف الاستعلاء.</a:t>
            </a:r>
            <a:endParaRPr lang="en-US" sz="3600" b="1" dirty="0">
              <a:solidFill>
                <a:srgbClr val="FF0000"/>
              </a:solidFill>
            </a:endParaRPr>
          </a:p>
          <a:p>
            <a:pPr algn="justLow"/>
            <a:endParaRPr lang="ar-EG" sz="3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تابع الصفات التي لها ضد: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575411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justLow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justLow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algn="justLow">
              <a:lnSpc>
                <a:spcPct val="90000"/>
              </a:lnSpc>
            </a:pPr>
            <a:r>
              <a:rPr lang="ar-EG" sz="3600" b="1" dirty="0" smtClean="0">
                <a:solidFill>
                  <a:srgbClr val="C00000"/>
                </a:solidFill>
              </a:rPr>
              <a:t>الإطباق:</a:t>
            </a:r>
            <a:endParaRPr lang="ar-EG" sz="3200" b="1" dirty="0" smtClean="0">
              <a:solidFill>
                <a:srgbClr val="C00000"/>
              </a:solidFill>
            </a:endParaRPr>
          </a:p>
          <a:p>
            <a:pPr algn="justLow">
              <a:lnSpc>
                <a:spcPct val="90000"/>
              </a:lnSpc>
            </a:pPr>
            <a:r>
              <a:rPr lang="ar-EG" sz="3200" b="1" dirty="0">
                <a:solidFill>
                  <a:srgbClr val="C00000"/>
                </a:solidFill>
              </a:rPr>
              <a:t> </a:t>
            </a:r>
            <a:r>
              <a:rPr lang="ar-EG" sz="3200" b="1" dirty="0" smtClean="0">
                <a:solidFill>
                  <a:srgbClr val="C00000"/>
                </a:solidFill>
              </a:rPr>
              <a:t>    </a:t>
            </a:r>
            <a:r>
              <a:rPr lang="ar-EG" sz="3600" b="1" dirty="0" smtClean="0"/>
              <a:t>إلصاق اللسان بالحنك الأعلى عند النطق بالحرف.</a:t>
            </a:r>
            <a:endParaRPr lang="en-US" sz="3600" b="1" dirty="0"/>
          </a:p>
          <a:p>
            <a:pPr algn="justLow"/>
            <a:r>
              <a:rPr lang="ar-EG" sz="3600" b="1" dirty="0" smtClean="0"/>
              <a:t>     </a:t>
            </a:r>
          </a:p>
          <a:p>
            <a:pPr algn="justLow"/>
            <a:r>
              <a:rPr lang="ar-EG" sz="3600" b="1" dirty="0"/>
              <a:t> </a:t>
            </a:r>
            <a:r>
              <a:rPr lang="ar-EG" sz="3600" b="1" dirty="0" smtClean="0"/>
              <a:t>     </a:t>
            </a:r>
            <a:r>
              <a:rPr lang="ar-EG" sz="3600" b="1" dirty="0" smtClean="0">
                <a:solidFill>
                  <a:srgbClr val="FF0000"/>
                </a:solidFill>
              </a:rPr>
              <a:t>وحروفه أربعة هي: الصاد، والضاد، والطاء، والظاء. وضده الانفتاح</a:t>
            </a:r>
            <a:endParaRPr lang="ar-EG" sz="3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تابع الصفات التي لها ضد: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214539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justLow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justLow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algn="justLow">
              <a:lnSpc>
                <a:spcPct val="90000"/>
              </a:lnSpc>
            </a:pPr>
            <a:r>
              <a:rPr lang="ar-EG" sz="3600" b="1" dirty="0" smtClean="0">
                <a:solidFill>
                  <a:srgbClr val="C00000"/>
                </a:solidFill>
              </a:rPr>
              <a:t>الانفتاح:</a:t>
            </a:r>
            <a:endParaRPr lang="ar-EG" sz="3200" b="1" dirty="0" smtClean="0">
              <a:solidFill>
                <a:srgbClr val="C00000"/>
              </a:solidFill>
            </a:endParaRPr>
          </a:p>
          <a:p>
            <a:pPr algn="justLow">
              <a:lnSpc>
                <a:spcPct val="90000"/>
              </a:lnSpc>
            </a:pPr>
            <a:r>
              <a:rPr lang="ar-EG" sz="3200" b="1" dirty="0">
                <a:solidFill>
                  <a:srgbClr val="C00000"/>
                </a:solidFill>
              </a:rPr>
              <a:t> </a:t>
            </a:r>
            <a:r>
              <a:rPr lang="ar-EG" sz="3200" b="1" dirty="0" smtClean="0">
                <a:solidFill>
                  <a:srgbClr val="C00000"/>
                </a:solidFill>
              </a:rPr>
              <a:t>    </a:t>
            </a:r>
            <a:r>
              <a:rPr lang="ar-EG" sz="3600" b="1" dirty="0" smtClean="0"/>
              <a:t>انفتاح اللسان عن الحنك الأعلى حتى يخرج الريح من بينهما عند النطق بالحرف.</a:t>
            </a:r>
          </a:p>
          <a:p>
            <a:pPr algn="justLow">
              <a:lnSpc>
                <a:spcPct val="90000"/>
              </a:lnSpc>
            </a:pPr>
            <a:endParaRPr lang="ar-EG" sz="3600" b="1" dirty="0" smtClean="0"/>
          </a:p>
          <a:p>
            <a:pPr algn="justLow"/>
            <a:r>
              <a:rPr lang="ar-EG" sz="3600" b="1" dirty="0"/>
              <a:t> </a:t>
            </a:r>
            <a:r>
              <a:rPr lang="ar-EG" sz="3600" b="1" dirty="0" smtClean="0"/>
              <a:t>     </a:t>
            </a:r>
            <a:r>
              <a:rPr lang="ar-EG" sz="3600" b="1" dirty="0" smtClean="0">
                <a:solidFill>
                  <a:srgbClr val="FF0000"/>
                </a:solidFill>
              </a:rPr>
              <a:t>وحروفه خمسة وعشرون هي المتبقية بعد حروف الإطباق.</a:t>
            </a:r>
            <a:endParaRPr lang="ar-EG" sz="3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تابع الصفات التي لها ضد: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220288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justLow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justLow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algn="justLow">
              <a:lnSpc>
                <a:spcPct val="90000"/>
              </a:lnSpc>
            </a:pPr>
            <a:r>
              <a:rPr lang="ar-EG" sz="3600" b="1" dirty="0" smtClean="0">
                <a:solidFill>
                  <a:srgbClr val="C00000"/>
                </a:solidFill>
              </a:rPr>
              <a:t>الإزلاق:</a:t>
            </a:r>
            <a:endParaRPr lang="ar-EG" sz="3200" b="1" dirty="0" smtClean="0">
              <a:solidFill>
                <a:srgbClr val="C00000"/>
              </a:solidFill>
            </a:endParaRPr>
          </a:p>
          <a:p>
            <a:pPr algn="justLow">
              <a:lnSpc>
                <a:spcPct val="90000"/>
              </a:lnSpc>
            </a:pPr>
            <a:r>
              <a:rPr lang="ar-EG" sz="3200" b="1" dirty="0">
                <a:solidFill>
                  <a:srgbClr val="C00000"/>
                </a:solidFill>
              </a:rPr>
              <a:t> </a:t>
            </a:r>
            <a:r>
              <a:rPr lang="ar-EG" sz="3200" b="1" dirty="0" smtClean="0">
                <a:solidFill>
                  <a:srgbClr val="C00000"/>
                </a:solidFill>
              </a:rPr>
              <a:t>    </a:t>
            </a:r>
            <a:r>
              <a:rPr lang="ar-EG" sz="3600" b="1" dirty="0" smtClean="0"/>
              <a:t>خفة الحرف عند النطق به؛ لخروجه من طرف اللسان أو من الشفتين.</a:t>
            </a:r>
            <a:endParaRPr lang="en-US" sz="3600" b="1" dirty="0"/>
          </a:p>
          <a:p>
            <a:pPr algn="justLow"/>
            <a:r>
              <a:rPr lang="ar-EG" sz="3600" b="1" dirty="0" smtClean="0"/>
              <a:t>     </a:t>
            </a:r>
          </a:p>
          <a:p>
            <a:pPr algn="justLow"/>
            <a:r>
              <a:rPr lang="ar-EG" sz="3600" b="1" dirty="0"/>
              <a:t> </a:t>
            </a:r>
            <a:r>
              <a:rPr lang="ar-EG" sz="3600" b="1" dirty="0" smtClean="0"/>
              <a:t>     </a:t>
            </a:r>
            <a:r>
              <a:rPr lang="ar-EG" sz="3600" b="1" dirty="0" smtClean="0">
                <a:solidFill>
                  <a:srgbClr val="FF0000"/>
                </a:solidFill>
              </a:rPr>
              <a:t>وحروفه ستة حروف مجموعة في»</a:t>
            </a:r>
          </a:p>
          <a:p>
            <a:pPr algn="justLow"/>
            <a:r>
              <a:rPr lang="ar-EG" sz="3600" b="1" dirty="0">
                <a:solidFill>
                  <a:srgbClr val="FF0000"/>
                </a:solidFill>
              </a:rPr>
              <a:t> </a:t>
            </a:r>
            <a:r>
              <a:rPr lang="ar-EG" sz="3600" b="1" dirty="0" smtClean="0">
                <a:solidFill>
                  <a:srgbClr val="FF0000"/>
                </a:solidFill>
              </a:rPr>
              <a:t>  </a:t>
            </a:r>
            <a:r>
              <a:rPr lang="ar-EG" sz="3600" b="1" dirty="0" smtClean="0">
                <a:solidFill>
                  <a:srgbClr val="C00000"/>
                </a:solidFill>
              </a:rPr>
              <a:t>« فر من لب» وضده الإصمات.</a:t>
            </a: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تابع الصفات التي لها ضد: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220288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justLow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justLow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algn="justLow">
              <a:lnSpc>
                <a:spcPct val="90000"/>
              </a:lnSpc>
            </a:pPr>
            <a:r>
              <a:rPr lang="ar-EG" sz="3600" b="1" dirty="0" smtClean="0">
                <a:solidFill>
                  <a:srgbClr val="7030A0"/>
                </a:solidFill>
              </a:rPr>
              <a:t>الإصمات:</a:t>
            </a:r>
            <a:endParaRPr lang="ar-EG" sz="3200" b="1" dirty="0" smtClean="0">
              <a:solidFill>
                <a:srgbClr val="7030A0"/>
              </a:solidFill>
            </a:endParaRPr>
          </a:p>
          <a:p>
            <a:pPr algn="justLow">
              <a:lnSpc>
                <a:spcPct val="90000"/>
              </a:lnSpc>
            </a:pPr>
            <a:r>
              <a:rPr lang="ar-EG" sz="3200" b="1" dirty="0" smtClean="0">
                <a:solidFill>
                  <a:srgbClr val="C00000"/>
                </a:solidFill>
              </a:rPr>
              <a:t>ثقل الحرف عند النطق به؛ لخروجه بعيدا عن طرف اللسان والشفتين</a:t>
            </a:r>
            <a:r>
              <a:rPr lang="ar-EG" sz="3600" b="1" dirty="0" smtClean="0"/>
              <a:t>.</a:t>
            </a:r>
            <a:endParaRPr lang="en-US" sz="3600" b="1" dirty="0"/>
          </a:p>
          <a:p>
            <a:pPr algn="justLow"/>
            <a:r>
              <a:rPr lang="ar-EG" sz="3600" b="1" dirty="0" smtClean="0"/>
              <a:t>     </a:t>
            </a:r>
          </a:p>
          <a:p>
            <a:pPr algn="justLow"/>
            <a:r>
              <a:rPr lang="ar-EG" sz="3600" b="1" dirty="0"/>
              <a:t> </a:t>
            </a:r>
            <a:r>
              <a:rPr lang="ar-EG" sz="3600" b="1" dirty="0" smtClean="0"/>
              <a:t>     </a:t>
            </a:r>
            <a:r>
              <a:rPr lang="ar-EG" sz="3600" b="1" dirty="0" smtClean="0">
                <a:solidFill>
                  <a:srgbClr val="FF0000"/>
                </a:solidFill>
              </a:rPr>
              <a:t>وحروفه هي الحروف الباقية بعد « فر من لب».</a:t>
            </a:r>
            <a:endParaRPr lang="ar-EG" sz="3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تابع الصفات التي لها ضد: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2220288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justLow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justLow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marL="571500" indent="-571500" algn="justLow">
              <a:buBlip>
                <a:blip r:embed="rId2"/>
              </a:buBlip>
            </a:pPr>
            <a:r>
              <a:rPr lang="ar-EG" sz="3600" b="1" dirty="0" smtClean="0">
                <a:solidFill>
                  <a:srgbClr val="C00000"/>
                </a:solidFill>
              </a:rPr>
              <a:t>الصفير:</a:t>
            </a:r>
          </a:p>
          <a:p>
            <a:pPr algn="justLow"/>
            <a:r>
              <a:rPr lang="ar-EG" sz="3600" dirty="0" smtClean="0"/>
              <a:t>    </a:t>
            </a:r>
            <a:r>
              <a:rPr lang="ar-SA" sz="3600" dirty="0" smtClean="0">
                <a:solidFill>
                  <a:srgbClr val="0A28A6"/>
                </a:solidFill>
              </a:rPr>
              <a:t>هو </a:t>
            </a:r>
            <a:r>
              <a:rPr lang="ar-SA" sz="3600" dirty="0">
                <a:solidFill>
                  <a:srgbClr val="0A28A6"/>
                </a:solidFill>
              </a:rPr>
              <a:t>صوت زائد يشبه صوت الطائر، يخرج من بين الشفتين ملازما لحروفه</a:t>
            </a:r>
            <a:r>
              <a:rPr lang="ar-SA" sz="3600" dirty="0" smtClean="0"/>
              <a:t>.</a:t>
            </a:r>
            <a:endParaRPr lang="ar-EG" sz="3600" dirty="0" smtClean="0"/>
          </a:p>
          <a:p>
            <a:pPr algn="justLow"/>
            <a:endParaRPr lang="en-US" sz="3600" dirty="0"/>
          </a:p>
          <a:p>
            <a:pPr algn="justLow"/>
            <a:r>
              <a:rPr lang="ar-SA" sz="3600" b="1" dirty="0">
                <a:solidFill>
                  <a:schemeClr val="tx1"/>
                </a:solidFill>
              </a:rPr>
              <a:t>وحروفه ثلاثة هي: 1.الصاد.        2.الزاي.        3.السين.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ثانيا الصفات التي لا ضد لها: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59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 lnSpcReduction="10000"/>
          </a:bodyPr>
          <a:lstStyle/>
          <a:p>
            <a:pPr algn="justLow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justLow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marL="571500" indent="-571500" algn="justLow">
              <a:buBlip>
                <a:blip r:embed="rId2"/>
              </a:buBlip>
            </a:pPr>
            <a:r>
              <a:rPr lang="ar-EG" sz="3600" b="1" dirty="0" smtClean="0">
                <a:solidFill>
                  <a:srgbClr val="C00000"/>
                </a:solidFill>
              </a:rPr>
              <a:t>القلقلة:</a:t>
            </a:r>
          </a:p>
          <a:p>
            <a:pPr algn="justLow"/>
            <a:r>
              <a:rPr lang="ar-EG" sz="3600" dirty="0" smtClean="0"/>
              <a:t>    </a:t>
            </a:r>
            <a:r>
              <a:rPr lang="ar-SA" sz="3600" b="1" dirty="0" smtClean="0">
                <a:solidFill>
                  <a:srgbClr val="0A28A6"/>
                </a:solidFill>
              </a:rPr>
              <a:t>هو </a:t>
            </a:r>
            <a:r>
              <a:rPr lang="ar-EG" sz="3600" b="1" dirty="0" smtClean="0">
                <a:solidFill>
                  <a:srgbClr val="0A28A6"/>
                </a:solidFill>
              </a:rPr>
              <a:t>اضطراب المخرج عند النطق بالحرف ساكنا حتى يسمع له نبرة قوية دون غيرها من الحروف</a:t>
            </a:r>
            <a:r>
              <a:rPr lang="ar-SA" sz="3600" b="1" dirty="0" smtClean="0"/>
              <a:t>.</a:t>
            </a:r>
            <a:endParaRPr lang="ar-EG" sz="3600" b="1" dirty="0" smtClean="0"/>
          </a:p>
          <a:p>
            <a:pPr algn="justLow"/>
            <a:endParaRPr lang="en-US" sz="3600" dirty="0"/>
          </a:p>
          <a:p>
            <a:pPr algn="justLow"/>
            <a:r>
              <a:rPr lang="ar-SA" sz="3600" b="1" dirty="0">
                <a:solidFill>
                  <a:schemeClr val="tx1"/>
                </a:solidFill>
              </a:rPr>
              <a:t>وحروفه </a:t>
            </a:r>
            <a:r>
              <a:rPr lang="ar-EG" sz="3600" b="1" dirty="0" smtClean="0">
                <a:solidFill>
                  <a:schemeClr val="tx1"/>
                </a:solidFill>
              </a:rPr>
              <a:t>خمسة </a:t>
            </a:r>
            <a:r>
              <a:rPr lang="ar-SA" sz="3600" b="1" dirty="0" smtClean="0">
                <a:solidFill>
                  <a:schemeClr val="tx1"/>
                </a:solidFill>
              </a:rPr>
              <a:t>هي</a:t>
            </a:r>
            <a:r>
              <a:rPr lang="ar-SA" sz="3600" b="1" dirty="0">
                <a:solidFill>
                  <a:schemeClr val="tx1"/>
                </a:solidFill>
              </a:rPr>
              <a:t>: </a:t>
            </a:r>
            <a:endParaRPr lang="ar-EG" sz="3600" b="1" dirty="0" smtClean="0">
              <a:solidFill>
                <a:schemeClr val="tx1"/>
              </a:solidFill>
            </a:endParaRPr>
          </a:p>
          <a:p>
            <a:pPr algn="justLow"/>
            <a:r>
              <a:rPr lang="ar-EG" sz="3600" b="1" dirty="0">
                <a:solidFill>
                  <a:schemeClr val="tx1"/>
                </a:solidFill>
              </a:rPr>
              <a:t> </a:t>
            </a:r>
            <a:r>
              <a:rPr lang="ar-EG" sz="3600" b="1" dirty="0" smtClean="0">
                <a:solidFill>
                  <a:schemeClr val="accent5">
                    <a:lumMod val="75000"/>
                  </a:schemeClr>
                </a:solidFill>
              </a:rPr>
              <a:t>1- القاف    2- الطاء    3- الباء </a:t>
            </a:r>
          </a:p>
          <a:p>
            <a:pPr algn="justLow"/>
            <a:r>
              <a:rPr lang="ar-EG" sz="3600" b="1" dirty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ar-EG" sz="3600" b="1" dirty="0" smtClean="0">
                <a:solidFill>
                  <a:schemeClr val="accent5">
                    <a:lumMod val="75000"/>
                  </a:schemeClr>
                </a:solidFill>
              </a:rPr>
              <a:t>4- الجيم     5 – الدال    </a:t>
            </a:r>
            <a:endParaRPr lang="ar-EG" sz="3600" b="1" dirty="0" smtClean="0"/>
          </a:p>
          <a:p>
            <a:pPr algn="justLow"/>
            <a:r>
              <a:rPr lang="ar-EG" sz="3600" b="1" dirty="0" smtClean="0"/>
              <a:t>مجموعة في: «قطب جد»</a:t>
            </a: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10409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ثانيا الصفات التي لا ضد لها: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074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9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25" y="1268760"/>
            <a:ext cx="9144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EG" sz="2700" b="1" dirty="0" smtClean="0">
                <a:solidFill>
                  <a:srgbClr val="7030A0"/>
                </a:solidFill>
                <a:cs typeface="Malik Lt BT" pitchFamily="2" charset="-78"/>
              </a:rPr>
              <a:t>	</a:t>
            </a:r>
            <a:endParaRPr lang="ar-EG" sz="2700" b="1" dirty="0">
              <a:solidFill>
                <a:srgbClr val="7030A0"/>
              </a:solidFill>
              <a:cs typeface="Malik Lt BT" pitchFamily="2" charset="-78"/>
            </a:endParaRPr>
          </a:p>
        </p:txBody>
      </p:sp>
      <p:sp>
        <p:nvSpPr>
          <p:cNvPr id="5" name="Flowchart: Multidocument 4"/>
          <p:cNvSpPr/>
          <p:nvPr/>
        </p:nvSpPr>
        <p:spPr>
          <a:xfrm flipH="1">
            <a:off x="0" y="243408"/>
            <a:ext cx="8892480" cy="6614592"/>
          </a:xfrm>
          <a:prstGeom prst="flowChartMultidocument">
            <a:avLst/>
          </a:prstGeom>
          <a:solidFill>
            <a:schemeClr val="tx2">
              <a:lumMod val="60000"/>
              <a:lumOff val="40000"/>
            </a:schemeClr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EG" sz="54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Malik Lt BT" pitchFamily="2" charset="-78"/>
              </a:rPr>
              <a:t>صفات الحروف</a:t>
            </a:r>
            <a:endParaRPr lang="en-US" sz="54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Malik Lt B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050510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justLow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justLow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marL="571500" indent="-571500" algn="justLow">
              <a:buBlip>
                <a:blip r:embed="rId2"/>
              </a:buBlip>
            </a:pPr>
            <a:r>
              <a:rPr lang="ar-EG" sz="3600" b="1" dirty="0" smtClean="0">
                <a:solidFill>
                  <a:srgbClr val="C00000"/>
                </a:solidFill>
              </a:rPr>
              <a:t>الانحراف:</a:t>
            </a:r>
          </a:p>
          <a:p>
            <a:pPr algn="justLow"/>
            <a:r>
              <a:rPr lang="ar-EG" sz="3600" dirty="0" smtClean="0"/>
              <a:t>    </a:t>
            </a:r>
            <a:r>
              <a:rPr lang="ar-EG" sz="3600" b="1" dirty="0" smtClean="0">
                <a:solidFill>
                  <a:srgbClr val="0A28A6"/>
                </a:solidFill>
              </a:rPr>
              <a:t>الميل بالحرف عن مخرجه عند النطق به حتى يتصل بمخرج غيره</a:t>
            </a:r>
            <a:r>
              <a:rPr lang="ar-EG" sz="3600" b="1" dirty="0" smtClean="0"/>
              <a:t>، وله حرفان هما: اللام والراء.</a:t>
            </a:r>
          </a:p>
          <a:p>
            <a:pPr algn="justLow"/>
            <a:r>
              <a:rPr lang="ar-EG" sz="3600" dirty="0" smtClean="0"/>
              <a:t>  </a:t>
            </a:r>
            <a:r>
              <a:rPr lang="ar-EG" sz="3600" dirty="0"/>
              <a:t> </a:t>
            </a:r>
            <a:r>
              <a:rPr lang="ar-EG" sz="3600" dirty="0" smtClean="0"/>
              <a:t>  </a:t>
            </a:r>
            <a:r>
              <a:rPr lang="ar-EG" sz="3600" b="1" dirty="0" smtClean="0">
                <a:solidFill>
                  <a:schemeClr val="tx1"/>
                </a:solidFill>
              </a:rPr>
              <a:t>فالانحراف صفة ملازمة لهما لانحرافهما عن مخرجهما، فاللام تنحرف ناحية طرف اللسان، والراء إلى ظهره.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ثانيا الصفات التي لا ضد لها: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074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justLow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justLow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marL="571500" indent="-571500" algn="justLow">
              <a:buBlip>
                <a:blip r:embed="rId2"/>
              </a:buBlip>
            </a:pPr>
            <a:r>
              <a:rPr lang="ar-EG" sz="3600" b="1" dirty="0" smtClean="0">
                <a:solidFill>
                  <a:srgbClr val="C00000"/>
                </a:solidFill>
              </a:rPr>
              <a:t>التكرير:</a:t>
            </a:r>
          </a:p>
          <a:p>
            <a:pPr algn="justLow"/>
            <a:r>
              <a:rPr lang="ar-EG" sz="3600" dirty="0" smtClean="0"/>
              <a:t>    </a:t>
            </a:r>
            <a:r>
              <a:rPr lang="ar-SA" sz="3600" dirty="0" smtClean="0">
                <a:solidFill>
                  <a:srgbClr val="0A28A6"/>
                </a:solidFill>
              </a:rPr>
              <a:t>هو </a:t>
            </a:r>
            <a:r>
              <a:rPr lang="ar-EG" sz="3600" dirty="0" smtClean="0">
                <a:solidFill>
                  <a:srgbClr val="0A28A6"/>
                </a:solidFill>
              </a:rPr>
              <a:t>ارتعاد طرف اللسان عند النطق بالحرف، أو ارتعاد طرف اللسان بالحرف عند النطق به، مما يؤدي إلى تكريره</a:t>
            </a:r>
            <a:r>
              <a:rPr lang="ar-SA" sz="3600" dirty="0" smtClean="0"/>
              <a:t>.</a:t>
            </a:r>
            <a:endParaRPr lang="ar-EG" sz="3600" dirty="0" smtClean="0"/>
          </a:p>
          <a:p>
            <a:pPr algn="justLow"/>
            <a:r>
              <a:rPr lang="ar-EG" sz="3600" dirty="0"/>
              <a:t> </a:t>
            </a:r>
            <a:r>
              <a:rPr lang="ar-EG" sz="3600" dirty="0" smtClean="0"/>
              <a:t>   وله حرف واحد هو: الراء. </a:t>
            </a:r>
            <a:r>
              <a:rPr lang="ar-SA" sz="3600" dirty="0"/>
              <a:t>فالتكرير صفة للراء خاصة، وهذه الصفة تعرف </a:t>
            </a:r>
            <a:r>
              <a:rPr lang="ar-SA" sz="3600" dirty="0" smtClean="0"/>
              <a:t>لتجتنب</a:t>
            </a:r>
            <a:r>
              <a:rPr lang="ar-EG" sz="3600" dirty="0" smtClean="0"/>
              <a:t>؛ حيث إن الغرض من معرفة هذه الصفة هو تركها على عكس كل صفات الحروف التي تعني العمل بها لا تجنبها.</a:t>
            </a: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ثانيا الصفات التي لا ضد لها: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074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justLow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justLow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marL="571500" indent="-571500" algn="justLow">
              <a:buBlip>
                <a:blip r:embed="rId2"/>
              </a:buBlip>
            </a:pPr>
            <a:r>
              <a:rPr lang="ar-EG" sz="3600" b="1" dirty="0" smtClean="0">
                <a:solidFill>
                  <a:srgbClr val="C00000"/>
                </a:solidFill>
              </a:rPr>
              <a:t>التفشي:</a:t>
            </a:r>
          </a:p>
          <a:p>
            <a:pPr algn="justLow"/>
            <a:r>
              <a:rPr lang="ar-EG" sz="3600" dirty="0" smtClean="0"/>
              <a:t>    </a:t>
            </a:r>
            <a:r>
              <a:rPr lang="ar-SA" sz="3600" dirty="0" smtClean="0">
                <a:solidFill>
                  <a:srgbClr val="0A28A6"/>
                </a:solidFill>
              </a:rPr>
              <a:t>هو </a:t>
            </a:r>
            <a:r>
              <a:rPr lang="ar-EG" sz="3600" dirty="0" smtClean="0">
                <a:solidFill>
                  <a:srgbClr val="0A28A6"/>
                </a:solidFill>
              </a:rPr>
              <a:t>انتشار الريح في الفم عند النطق بالشين، ولا يكون هذا إلا في حرف الشين.</a:t>
            </a:r>
          </a:p>
          <a:p>
            <a:pPr algn="justLow"/>
            <a:endParaRPr lang="ar-EG" sz="3600" dirty="0" smtClean="0"/>
          </a:p>
          <a:p>
            <a:pPr algn="justLow"/>
            <a:r>
              <a:rPr lang="ar-EG" sz="3600" dirty="0"/>
              <a:t> </a:t>
            </a:r>
            <a:r>
              <a:rPr lang="ar-EG" sz="3600" dirty="0" smtClean="0"/>
              <a:t>   وسمي متفشيا لانتشار الريح في الفم عند النطق بها، حتى تتصل بمخرج الظاء.</a:t>
            </a: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ثانيا الصفات التي لا ضد لها: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571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justLow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justLow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marL="571500" indent="-571500" algn="justLow">
              <a:buBlip>
                <a:blip r:embed="rId2"/>
              </a:buBlip>
            </a:pPr>
            <a:r>
              <a:rPr lang="ar-EG" sz="3600" b="1" dirty="0" smtClean="0">
                <a:solidFill>
                  <a:srgbClr val="C00000"/>
                </a:solidFill>
              </a:rPr>
              <a:t>الاستطالة:</a:t>
            </a:r>
          </a:p>
          <a:p>
            <a:pPr algn="justLow"/>
            <a:r>
              <a:rPr lang="ar-EG" sz="3600" dirty="0" smtClean="0"/>
              <a:t>    </a:t>
            </a:r>
            <a:r>
              <a:rPr lang="ar-EG" sz="3600" b="1" dirty="0" smtClean="0">
                <a:solidFill>
                  <a:srgbClr val="0A28A6"/>
                </a:solidFill>
              </a:rPr>
              <a:t>امتداد مخرج الضاد عند النطق بها، حتى تتصل بمخرج اللام، أي امتداد الصوت من أول إحدى حافتي اللسان إلى آخرها</a:t>
            </a:r>
            <a:r>
              <a:rPr lang="ar-SA" sz="3600" b="1" dirty="0" smtClean="0"/>
              <a:t>.</a:t>
            </a:r>
            <a:endParaRPr lang="ar-EG" sz="3600" b="1" dirty="0" smtClean="0"/>
          </a:p>
          <a:p>
            <a:pPr algn="justLow"/>
            <a:endParaRPr lang="en-US" sz="3600" dirty="0"/>
          </a:p>
          <a:p>
            <a:pPr algn="justLow"/>
            <a:r>
              <a:rPr lang="ar-SA" sz="3600" b="1" dirty="0" smtClean="0"/>
              <a:t>وحروفه</a:t>
            </a:r>
            <a:r>
              <a:rPr lang="ar-EG" sz="3600" b="1" dirty="0" smtClean="0"/>
              <a:t>:</a:t>
            </a:r>
          </a:p>
          <a:p>
            <a:pPr algn="justLow"/>
            <a:endParaRPr lang="ar-EG" sz="3600" b="1" dirty="0" smtClean="0">
              <a:solidFill>
                <a:schemeClr val="tx1"/>
              </a:solidFill>
            </a:endParaRPr>
          </a:p>
          <a:p>
            <a:pPr algn="justLow"/>
            <a:r>
              <a:rPr lang="ar-EG" sz="3600" b="1" dirty="0">
                <a:solidFill>
                  <a:schemeClr val="tx1"/>
                </a:solidFill>
              </a:rPr>
              <a:t> </a:t>
            </a:r>
            <a:r>
              <a:rPr lang="ar-EG" sz="3600" b="1" dirty="0" smtClean="0">
                <a:solidFill>
                  <a:schemeClr val="tx1"/>
                </a:solidFill>
              </a:rPr>
              <a:t>   </a:t>
            </a:r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حرف واحد وهو: الضاد.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ثانيا الصفات التي لا ضد لها: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1074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1294805"/>
            <a:ext cx="864096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EG" sz="2800" b="1" dirty="0" smtClean="0">
                <a:solidFill>
                  <a:schemeClr val="tx2"/>
                </a:solidFill>
                <a:cs typeface="Malik Lt BT" pitchFamily="2" charset="-78"/>
              </a:rPr>
              <a:t> </a:t>
            </a:r>
            <a:r>
              <a:rPr lang="ar-EG" sz="2700" b="1" dirty="0" smtClean="0">
                <a:solidFill>
                  <a:schemeClr val="accent4">
                    <a:lumMod val="50000"/>
                  </a:schemeClr>
                </a:solidFill>
                <a:cs typeface="Malik Lt BT" pitchFamily="2" charset="-78"/>
              </a:rPr>
              <a:t>      </a:t>
            </a:r>
          </a:p>
          <a:p>
            <a:pPr algn="justLow"/>
            <a:r>
              <a:rPr lang="ar-EG" sz="2700" b="1" dirty="0" smtClean="0">
                <a:solidFill>
                  <a:schemeClr val="accent4">
                    <a:lumMod val="50000"/>
                  </a:schemeClr>
                </a:solidFill>
                <a:cs typeface="Malik Lt BT" pitchFamily="2" charset="-78"/>
              </a:rPr>
              <a:t>        </a:t>
            </a:r>
            <a:endParaRPr lang="en-US" sz="2800" b="1" dirty="0" smtClean="0">
              <a:solidFill>
                <a:schemeClr val="accent4">
                  <a:lumMod val="50000"/>
                </a:schemeClr>
              </a:solidFill>
              <a:cs typeface="Malik Lt BT" pitchFamily="2" charset="-78"/>
            </a:endParaRPr>
          </a:p>
          <a:p>
            <a:pPr algn="justLow"/>
            <a:endParaRPr lang="en-US" sz="2700" b="1" dirty="0">
              <a:solidFill>
                <a:srgbClr val="7030A0"/>
              </a:solidFill>
              <a:cs typeface="Malik Lt BT" pitchFamily="2" charset="-78"/>
            </a:endParaRPr>
          </a:p>
        </p:txBody>
      </p:sp>
      <p:pic>
        <p:nvPicPr>
          <p:cNvPr id="6" name="Picture 15" descr="b23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0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Fannan6\Desktop\أشكر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00174"/>
            <a:ext cx="9144000" cy="53578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0721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 lnSpcReduction="10000"/>
          </a:bodyPr>
          <a:lstStyle/>
          <a:p>
            <a:pPr algn="justLow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justLow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algn="justLow"/>
            <a:r>
              <a:rPr lang="ar-EG" sz="3600" b="1" dirty="0" smtClean="0">
                <a:solidFill>
                  <a:srgbClr val="FF0000"/>
                </a:solidFill>
              </a:rPr>
              <a:t>     </a:t>
            </a:r>
            <a:r>
              <a:rPr lang="ar-SA" sz="3600" b="1" dirty="0">
                <a:solidFill>
                  <a:srgbClr val="FF0000"/>
                </a:solidFill>
              </a:rPr>
              <a:t>الصفة لغة</a:t>
            </a:r>
            <a:r>
              <a:rPr lang="ar-SA" sz="3600" b="1" dirty="0" smtClean="0">
                <a:solidFill>
                  <a:srgbClr val="FF0000"/>
                </a:solidFill>
              </a:rPr>
              <a:t>:</a:t>
            </a:r>
            <a:endParaRPr lang="ar-EG" sz="3600" b="1" dirty="0" smtClean="0">
              <a:solidFill>
                <a:srgbClr val="FF0000"/>
              </a:solidFill>
            </a:endParaRPr>
          </a:p>
          <a:p>
            <a:pPr algn="justLow"/>
            <a:r>
              <a:rPr lang="ar-EG" sz="3600" dirty="0" smtClean="0"/>
              <a:t>     </a:t>
            </a:r>
            <a:r>
              <a:rPr lang="ar-SA" sz="3600" dirty="0" smtClean="0">
                <a:solidFill>
                  <a:schemeClr val="accent1">
                    <a:lumMod val="75000"/>
                  </a:schemeClr>
                </a:solidFill>
              </a:rPr>
              <a:t>ما </a:t>
            </a:r>
            <a:r>
              <a:rPr lang="ar-SA" sz="3600" dirty="0">
                <a:solidFill>
                  <a:schemeClr val="accent1">
                    <a:lumMod val="75000"/>
                  </a:schemeClr>
                </a:solidFill>
              </a:rPr>
              <a:t>قام بالشيء من المعاني وليس من </a:t>
            </a:r>
            <a:r>
              <a:rPr lang="ar-SA" sz="3600" dirty="0" err="1">
                <a:solidFill>
                  <a:schemeClr val="accent1">
                    <a:lumMod val="75000"/>
                  </a:schemeClr>
                </a:solidFill>
              </a:rPr>
              <a:t>حقيقته،كالبياض</a:t>
            </a:r>
            <a:r>
              <a:rPr lang="ar-SA" sz="3600" dirty="0">
                <a:solidFill>
                  <a:schemeClr val="accent1">
                    <a:lumMod val="75000"/>
                  </a:schemeClr>
                </a:solidFill>
              </a:rPr>
              <a:t> والسواد والحمرة والصفرة. 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  <a:p>
            <a:pPr algn="justLow"/>
            <a:r>
              <a:rPr lang="ar-EG" sz="3600" b="1" dirty="0" smtClean="0">
                <a:solidFill>
                  <a:srgbClr val="C00000"/>
                </a:solidFill>
              </a:rPr>
              <a:t>الصفة اصطلاحًا:</a:t>
            </a:r>
          </a:p>
          <a:p>
            <a:pPr algn="justLow"/>
            <a:r>
              <a:rPr lang="ar-EG" sz="3600" dirty="0"/>
              <a:t> </a:t>
            </a:r>
            <a:r>
              <a:rPr lang="ar-EG" sz="3600" dirty="0" smtClean="0"/>
              <a:t>    </a:t>
            </a:r>
            <a:r>
              <a:rPr lang="ar-EG" sz="3600" dirty="0"/>
              <a:t> </a:t>
            </a:r>
            <a:r>
              <a:rPr lang="ar-EG" sz="3600" dirty="0" smtClean="0"/>
              <a:t>  </a:t>
            </a:r>
            <a:r>
              <a:rPr lang="ar-SA" sz="3600" dirty="0" smtClean="0">
                <a:solidFill>
                  <a:srgbClr val="002060"/>
                </a:solidFill>
              </a:rPr>
              <a:t>كيفية </a:t>
            </a:r>
            <a:r>
              <a:rPr lang="ar-SA" sz="3600" dirty="0">
                <a:solidFill>
                  <a:srgbClr val="002060"/>
                </a:solidFill>
              </a:rPr>
              <a:t>يوصف بها الحرف عند حصوله في المخرج فتوصف الحروف مثلا: بالجهر أو الهمس أو الشدة أو الرخاوة أو غير ذلك</a:t>
            </a:r>
            <a:r>
              <a:rPr lang="ar-SA" sz="3600" dirty="0" smtClean="0">
                <a:solidFill>
                  <a:srgbClr val="002060"/>
                </a:solidFill>
              </a:rPr>
              <a:t>.</a:t>
            </a:r>
            <a:endParaRPr lang="ar-EG" sz="3600" dirty="0" smtClean="0">
              <a:solidFill>
                <a:srgbClr val="002060"/>
              </a:solidFill>
            </a:endParaRPr>
          </a:p>
          <a:p>
            <a:pPr algn="justLow"/>
            <a:r>
              <a:rPr lang="ar-EG" sz="3600" dirty="0">
                <a:solidFill>
                  <a:srgbClr val="002060"/>
                </a:solidFill>
              </a:rPr>
              <a:t> </a:t>
            </a:r>
            <a:r>
              <a:rPr lang="ar-EG" sz="3600" dirty="0" smtClean="0">
                <a:solidFill>
                  <a:srgbClr val="002060"/>
                </a:solidFill>
              </a:rPr>
              <a:t>  </a:t>
            </a:r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وعدد صفات الحروف سبع عشرة صفة على القول المختار.</a:t>
            </a:r>
            <a:endParaRPr lang="en-US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03209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معنى الصفة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25" y="1268760"/>
            <a:ext cx="9144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EG" sz="2700" b="1" dirty="0" smtClean="0">
                <a:solidFill>
                  <a:srgbClr val="7030A0"/>
                </a:solidFill>
                <a:cs typeface="Malik Lt BT" pitchFamily="2" charset="-78"/>
              </a:rPr>
              <a:t>	</a:t>
            </a:r>
            <a:endParaRPr lang="ar-EG" sz="2700" b="1" dirty="0">
              <a:solidFill>
                <a:srgbClr val="7030A0"/>
              </a:solidFill>
              <a:cs typeface="Malik Lt BT" pitchFamily="2" charset="-78"/>
            </a:endParaRPr>
          </a:p>
        </p:txBody>
      </p:sp>
      <p:sp>
        <p:nvSpPr>
          <p:cNvPr id="5" name="Flowchart: Multidocument 4"/>
          <p:cNvSpPr/>
          <p:nvPr/>
        </p:nvSpPr>
        <p:spPr>
          <a:xfrm flipH="1">
            <a:off x="0" y="243408"/>
            <a:ext cx="8892480" cy="6614592"/>
          </a:xfrm>
          <a:prstGeom prst="flowChartMultidocument">
            <a:avLst/>
          </a:prstGeom>
          <a:solidFill>
            <a:schemeClr val="tx2">
              <a:lumMod val="60000"/>
              <a:lumOff val="40000"/>
            </a:schemeClr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EG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Malik Lt BT" pitchFamily="2" charset="-78"/>
              </a:rPr>
              <a:t>تقسيم الصفات</a:t>
            </a:r>
            <a:endParaRPr lang="en-US" sz="48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Malik Lt B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050510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r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algn="justLow"/>
            <a:r>
              <a:rPr lang="ar-EG" sz="3600" b="1" dirty="0" smtClean="0">
                <a:solidFill>
                  <a:schemeClr val="accent1">
                    <a:lumMod val="75000"/>
                  </a:schemeClr>
                </a:solidFill>
              </a:rPr>
              <a:t>     </a:t>
            </a:r>
            <a:r>
              <a:rPr lang="ar-EG" sz="3600" b="1" dirty="0" smtClean="0">
                <a:solidFill>
                  <a:schemeClr val="accent6"/>
                </a:solidFill>
              </a:rPr>
              <a:t>تقسم الصفات إلى قسمين رئيسين هما:</a:t>
            </a:r>
          </a:p>
          <a:p>
            <a:pPr marL="571500" indent="-571500" algn="justLow">
              <a:buBlip>
                <a:blip r:embed="rId2"/>
              </a:buBlip>
            </a:pPr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قسم له ضد ويتضمن:</a:t>
            </a:r>
          </a:p>
          <a:p>
            <a:pPr algn="justLow"/>
            <a:r>
              <a:rPr lang="ar-EG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ar-EG" sz="3600" b="1" dirty="0" smtClean="0">
                <a:solidFill>
                  <a:srgbClr val="7030A0"/>
                </a:solidFill>
              </a:rPr>
              <a:t>1- الهمس وضده الجهر.</a:t>
            </a:r>
          </a:p>
          <a:p>
            <a:pPr algn="justLow"/>
            <a:r>
              <a:rPr lang="ar-EG" sz="3600" b="1" dirty="0" smtClean="0">
                <a:solidFill>
                  <a:srgbClr val="7030A0"/>
                </a:solidFill>
              </a:rPr>
              <a:t>2- الشدة والتوسط وضدهما الرخاوة.</a:t>
            </a:r>
          </a:p>
          <a:p>
            <a:pPr algn="justLow"/>
            <a:r>
              <a:rPr lang="ar-EG" sz="3600" b="1" dirty="0" smtClean="0">
                <a:solidFill>
                  <a:srgbClr val="7030A0"/>
                </a:solidFill>
              </a:rPr>
              <a:t>3- الاستعلاء وضده </a:t>
            </a:r>
            <a:r>
              <a:rPr lang="ar-EG" sz="3600" b="1" dirty="0" err="1" smtClean="0">
                <a:solidFill>
                  <a:srgbClr val="7030A0"/>
                </a:solidFill>
              </a:rPr>
              <a:t>الاستفال</a:t>
            </a:r>
            <a:r>
              <a:rPr lang="ar-EG" sz="3600" b="1" dirty="0" smtClean="0">
                <a:solidFill>
                  <a:srgbClr val="7030A0"/>
                </a:solidFill>
              </a:rPr>
              <a:t>.</a:t>
            </a:r>
          </a:p>
          <a:p>
            <a:pPr algn="justLow"/>
            <a:r>
              <a:rPr lang="ar-EG" sz="3600" b="1" dirty="0" smtClean="0">
                <a:solidFill>
                  <a:srgbClr val="7030A0"/>
                </a:solidFill>
              </a:rPr>
              <a:t>4- الإطباق وضده الانفتاح.</a:t>
            </a:r>
          </a:p>
          <a:p>
            <a:pPr algn="justLow"/>
            <a:r>
              <a:rPr lang="ar-EG" sz="3600" b="1" dirty="0" smtClean="0">
                <a:solidFill>
                  <a:srgbClr val="7030A0"/>
                </a:solidFill>
              </a:rPr>
              <a:t>5- الإزلاق وضده الإصمات.</a:t>
            </a:r>
          </a:p>
          <a:p>
            <a:pPr marL="571500" indent="-571500" algn="justLow">
              <a:buBlip>
                <a:blip r:embed="rId2"/>
              </a:buBlip>
            </a:pPr>
            <a:endParaRPr lang="ar-EG" sz="3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justLow"/>
            <a:endParaRPr lang="ar-EG" sz="3600" b="1" dirty="0">
              <a:solidFill>
                <a:schemeClr val="accent6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تقسيم الصفات: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63868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 lnSpcReduction="10000"/>
          </a:bodyPr>
          <a:lstStyle/>
          <a:p>
            <a:pPr algn="r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marL="571500" indent="-571500" algn="justLow">
              <a:buBlip>
                <a:blip r:embed="rId2"/>
              </a:buBlip>
            </a:pPr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قسم لا ضد له ويتضمن سبع صفات:</a:t>
            </a:r>
          </a:p>
          <a:p>
            <a:pPr algn="justLow"/>
            <a:r>
              <a:rPr lang="ar-EG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ar-EG" sz="3600" b="1" dirty="0" smtClean="0">
                <a:solidFill>
                  <a:srgbClr val="7030A0"/>
                </a:solidFill>
              </a:rPr>
              <a:t>1- </a:t>
            </a:r>
            <a:r>
              <a:rPr lang="ar-EG" sz="3600" b="1" dirty="0" smtClean="0">
                <a:solidFill>
                  <a:srgbClr val="FF0000"/>
                </a:solidFill>
              </a:rPr>
              <a:t>الصفير.</a:t>
            </a:r>
          </a:p>
          <a:p>
            <a:pPr algn="justLow"/>
            <a:r>
              <a:rPr lang="ar-EG" sz="3600" b="1" dirty="0" smtClean="0">
                <a:solidFill>
                  <a:srgbClr val="FF0000"/>
                </a:solidFill>
              </a:rPr>
              <a:t>2- القلقلة.</a:t>
            </a:r>
          </a:p>
          <a:p>
            <a:pPr algn="justLow"/>
            <a:r>
              <a:rPr lang="ar-EG" sz="3600" b="1" dirty="0" smtClean="0">
                <a:solidFill>
                  <a:srgbClr val="FF0000"/>
                </a:solidFill>
              </a:rPr>
              <a:t>3- الانحراف.</a:t>
            </a:r>
          </a:p>
          <a:p>
            <a:pPr algn="justLow"/>
            <a:r>
              <a:rPr lang="ar-EG" sz="3600" b="1" dirty="0" smtClean="0">
                <a:solidFill>
                  <a:srgbClr val="FF0000"/>
                </a:solidFill>
              </a:rPr>
              <a:t>4- التكرير.</a:t>
            </a:r>
          </a:p>
          <a:p>
            <a:pPr algn="justLow"/>
            <a:r>
              <a:rPr lang="ar-EG" sz="3600" b="1" dirty="0" smtClean="0">
                <a:solidFill>
                  <a:srgbClr val="FF0000"/>
                </a:solidFill>
              </a:rPr>
              <a:t>5- اللين.</a:t>
            </a:r>
            <a:endParaRPr lang="ar-EG" sz="3600" b="1" dirty="0">
              <a:solidFill>
                <a:srgbClr val="FF0000"/>
              </a:solidFill>
            </a:endParaRPr>
          </a:p>
          <a:p>
            <a:pPr algn="justLow"/>
            <a:r>
              <a:rPr lang="ar-EG" sz="3600" b="1" dirty="0" smtClean="0">
                <a:solidFill>
                  <a:srgbClr val="FF0000"/>
                </a:solidFill>
              </a:rPr>
              <a:t>6- التفشي.</a:t>
            </a:r>
          </a:p>
          <a:p>
            <a:pPr algn="justLow"/>
            <a:r>
              <a:rPr lang="ar-EG" sz="3600" b="1" dirty="0" smtClean="0">
                <a:solidFill>
                  <a:srgbClr val="FF0000"/>
                </a:solidFill>
              </a:rPr>
              <a:t>7- الاستطالة.</a:t>
            </a:r>
          </a:p>
          <a:p>
            <a:pPr algn="justLow"/>
            <a:endParaRPr lang="ar-EG" sz="3600" b="1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96008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تقسيم الصفات: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475385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 fontScale="92500"/>
          </a:bodyPr>
          <a:lstStyle/>
          <a:p>
            <a:pPr algn="justLow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justLow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algn="justLow"/>
            <a:r>
              <a:rPr lang="ar-EG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الهمس: </a:t>
            </a:r>
            <a:r>
              <a:rPr lang="ar-SA" sz="3600" b="1" dirty="0">
                <a:solidFill>
                  <a:schemeClr val="tx1"/>
                </a:solidFill>
              </a:rPr>
              <a:t>جريان النفس مع الحرف، لضعف الاعتماد عليه في المخرج، وعدد حروف الهمس عشرة وهي:-</a:t>
            </a:r>
            <a:endParaRPr lang="en-US" sz="3600" b="1" dirty="0">
              <a:solidFill>
                <a:schemeClr val="tx1"/>
              </a:solidFill>
            </a:endParaRPr>
          </a:p>
          <a:p>
            <a:pPr algn="justLow"/>
            <a:r>
              <a:rPr lang="ar-SA" sz="3600" dirty="0"/>
              <a:t>1. الفاء.               2.الحاء.                  3.الثاء.</a:t>
            </a:r>
            <a:endParaRPr lang="en-US" sz="3600" dirty="0"/>
          </a:p>
          <a:p>
            <a:pPr algn="justLow"/>
            <a:r>
              <a:rPr lang="ar-SA" sz="3600" dirty="0"/>
              <a:t>4.الهاء.                5.الشين.                 6.الخاء.</a:t>
            </a:r>
            <a:endParaRPr lang="en-US" sz="3600" dirty="0"/>
          </a:p>
          <a:p>
            <a:pPr algn="justLow"/>
            <a:r>
              <a:rPr lang="ar-SA" sz="3600" dirty="0"/>
              <a:t>7.الصاد.               8.السين.                9.الكاف.</a:t>
            </a:r>
            <a:endParaRPr lang="en-US" sz="3600" dirty="0"/>
          </a:p>
          <a:p>
            <a:pPr algn="justLow"/>
            <a:r>
              <a:rPr lang="ar-SA" sz="3600" dirty="0"/>
              <a:t>10.التاء.</a:t>
            </a:r>
            <a:endParaRPr lang="en-US" sz="3600" dirty="0"/>
          </a:p>
          <a:p>
            <a:pPr algn="justLow"/>
            <a:r>
              <a:rPr lang="ar-EG" sz="3600" dirty="0" smtClean="0"/>
              <a:t>     </a:t>
            </a:r>
            <a:r>
              <a:rPr lang="ar-SA" sz="3600" b="1" dirty="0" smtClean="0"/>
              <a:t>وهي </a:t>
            </a:r>
            <a:r>
              <a:rPr lang="ar-SA" sz="3600" b="1" dirty="0"/>
              <a:t>مجموعة في هذه الكلمات </a:t>
            </a:r>
            <a:r>
              <a:rPr lang="ar-SA" sz="3600" b="1" dirty="0" smtClean="0"/>
              <a:t>(</a:t>
            </a:r>
            <a:r>
              <a:rPr lang="ar-EG" sz="3600" b="1" dirty="0" smtClean="0"/>
              <a:t>ف</a:t>
            </a:r>
            <a:r>
              <a:rPr lang="ar-SA" sz="3600" b="1" dirty="0" smtClean="0"/>
              <a:t>حثه </a:t>
            </a:r>
            <a:r>
              <a:rPr lang="ar-SA" sz="3600" b="1" dirty="0"/>
              <a:t>شخص فسكت).  </a:t>
            </a:r>
            <a:r>
              <a:rPr lang="ar-EG" sz="3600" b="1" dirty="0" smtClean="0"/>
              <a:t>وضد الهمس: الجهر.</a:t>
            </a:r>
            <a:endParaRPr lang="en-US" sz="3600" b="1" dirty="0"/>
          </a:p>
          <a:p>
            <a:pPr marL="571500" indent="-571500" algn="justLow">
              <a:buBlip>
                <a:blip r:embed="rId2"/>
              </a:buBlip>
            </a:pPr>
            <a:endParaRPr lang="ar-EG" sz="3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أولا الصفات التي لها ضد: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250118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justLow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justLow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algn="justLow">
              <a:lnSpc>
                <a:spcPct val="90000"/>
              </a:lnSpc>
            </a:pPr>
            <a:r>
              <a:rPr lang="ar-EG" sz="3600" b="1" dirty="0" smtClean="0">
                <a:solidFill>
                  <a:srgbClr val="C00000"/>
                </a:solidFill>
              </a:rPr>
              <a:t>الجهر: </a:t>
            </a:r>
          </a:p>
          <a:p>
            <a:pPr algn="justLow">
              <a:lnSpc>
                <a:spcPct val="90000"/>
              </a:lnSpc>
            </a:pPr>
            <a:r>
              <a:rPr lang="ar-EG" sz="3600" b="1" dirty="0">
                <a:solidFill>
                  <a:srgbClr val="C00000"/>
                </a:solidFill>
              </a:rPr>
              <a:t> </a:t>
            </a:r>
            <a:r>
              <a:rPr lang="ar-EG" sz="3600" b="1" dirty="0" smtClean="0">
                <a:solidFill>
                  <a:srgbClr val="C00000"/>
                </a:solidFill>
              </a:rPr>
              <a:t>     </a:t>
            </a:r>
            <a:r>
              <a:rPr lang="ar-SA" sz="3200" b="1" dirty="0" smtClean="0">
                <a:solidFill>
                  <a:srgbClr val="C00000"/>
                </a:solidFill>
              </a:rPr>
              <a:t> </a:t>
            </a:r>
            <a:r>
              <a:rPr lang="ar-SA" sz="3200" b="1" dirty="0"/>
              <a:t>هو منع جريان النفس عند النطق بالحرف لقوة الاعتماد عليه في المخرج، وهو من صفات القوة.</a:t>
            </a:r>
            <a:endParaRPr lang="en-US" sz="3200" b="1" dirty="0"/>
          </a:p>
          <a:p>
            <a:pPr algn="justLow"/>
            <a:r>
              <a:rPr lang="ar-EG" sz="3600" b="1" dirty="0" smtClean="0"/>
              <a:t>     </a:t>
            </a:r>
          </a:p>
          <a:p>
            <a:pPr algn="justLow"/>
            <a:r>
              <a:rPr lang="ar-EG" sz="3600" b="1" dirty="0"/>
              <a:t> </a:t>
            </a:r>
            <a:r>
              <a:rPr lang="ar-EG" sz="3600" b="1" dirty="0" smtClean="0"/>
              <a:t>     وحروفه تسعة عشر حرفا هي المتبقية من أحرف الهجاء بعد أحرف الهمس العشرة.</a:t>
            </a:r>
            <a:endParaRPr lang="en-US" sz="3600" b="1" dirty="0"/>
          </a:p>
          <a:p>
            <a:pPr algn="justLow"/>
            <a:endParaRPr lang="ar-EG" sz="3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تابع الصفات التي لها ضد: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433934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justLow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justLow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algn="justLow">
              <a:lnSpc>
                <a:spcPct val="90000"/>
              </a:lnSpc>
            </a:pPr>
            <a:r>
              <a:rPr lang="ar-EG" sz="3600" b="1" dirty="0" smtClean="0">
                <a:solidFill>
                  <a:srgbClr val="C00000"/>
                </a:solidFill>
              </a:rPr>
              <a:t>الشدة: </a:t>
            </a:r>
          </a:p>
          <a:p>
            <a:pPr algn="justLow">
              <a:lnSpc>
                <a:spcPct val="90000"/>
              </a:lnSpc>
            </a:pPr>
            <a:r>
              <a:rPr lang="ar-EG" sz="3600" b="1" dirty="0">
                <a:solidFill>
                  <a:srgbClr val="C00000"/>
                </a:solidFill>
              </a:rPr>
              <a:t> </a:t>
            </a:r>
            <a:r>
              <a:rPr lang="ar-EG" sz="3600" b="1" dirty="0" smtClean="0">
                <a:solidFill>
                  <a:srgbClr val="C00000"/>
                </a:solidFill>
              </a:rPr>
              <a:t>     </a:t>
            </a:r>
            <a:r>
              <a:rPr lang="ar-SA" sz="3200" b="1" dirty="0" smtClean="0">
                <a:solidFill>
                  <a:srgbClr val="C00000"/>
                </a:solidFill>
              </a:rPr>
              <a:t> </a:t>
            </a:r>
            <a:r>
              <a:rPr lang="ar-EG" sz="3200" b="1" dirty="0" smtClean="0"/>
              <a:t>قوة الحرف لانحباس الصوت من الجريان معه عند النطق به لقوة الاعتماد عليه في مخرجه.</a:t>
            </a:r>
            <a:endParaRPr lang="ar-EG" sz="3200" b="1" dirty="0"/>
          </a:p>
          <a:p>
            <a:pPr algn="justLow">
              <a:lnSpc>
                <a:spcPct val="90000"/>
              </a:lnSpc>
            </a:pPr>
            <a:r>
              <a:rPr lang="ar-EG" sz="3600" b="1" dirty="0" smtClean="0"/>
              <a:t>  </a:t>
            </a:r>
          </a:p>
          <a:p>
            <a:pPr algn="justLow"/>
            <a:r>
              <a:rPr lang="ar-EG" sz="3600" b="1" dirty="0"/>
              <a:t> </a:t>
            </a:r>
            <a:r>
              <a:rPr lang="ar-EG" sz="3600" b="1" dirty="0" smtClean="0"/>
              <a:t>     وحروفه ثمانية أحرف مجموعة في (أجد قط بكت).</a:t>
            </a:r>
            <a:endParaRPr lang="en-US" sz="3600" b="1" dirty="0"/>
          </a:p>
          <a:p>
            <a:pPr algn="justLow"/>
            <a:endParaRPr lang="ar-EG" sz="3600" b="1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56057" y="20646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تابع الصفات التي لها ضد:</a:t>
            </a:r>
            <a:endParaRPr lang="ar-EG" sz="36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126107"/>
      </p:ext>
    </p:extLst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1085</TotalTime>
  <Words>910</Words>
  <Application>Microsoft Office PowerPoint</Application>
  <PresentationFormat>On-screen Show (4:3)</PresentationFormat>
  <Paragraphs>164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creation</dc:creator>
  <cp:lastModifiedBy>Dr Hazem</cp:lastModifiedBy>
  <cp:revision>260</cp:revision>
  <dcterms:created xsi:type="dcterms:W3CDTF">2014-07-12T08:41:45Z</dcterms:created>
  <dcterms:modified xsi:type="dcterms:W3CDTF">2020-03-21T17:37:44Z</dcterms:modified>
</cp:coreProperties>
</file>